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58" r:id="rId3"/>
    <p:sldId id="316" r:id="rId4"/>
    <p:sldId id="276" r:id="rId5"/>
    <p:sldId id="262" r:id="rId6"/>
    <p:sldId id="307" r:id="rId7"/>
    <p:sldId id="297" r:id="rId8"/>
    <p:sldId id="298" r:id="rId9"/>
    <p:sldId id="308" r:id="rId10"/>
    <p:sldId id="309" r:id="rId11"/>
    <p:sldId id="314" r:id="rId12"/>
    <p:sldId id="315" r:id="rId13"/>
    <p:sldId id="285" r:id="rId14"/>
    <p:sldId id="300" r:id="rId15"/>
    <p:sldId id="299" r:id="rId16"/>
    <p:sldId id="310" r:id="rId17"/>
    <p:sldId id="302" r:id="rId18"/>
    <p:sldId id="284" r:id="rId19"/>
    <p:sldId id="280" r:id="rId20"/>
    <p:sldId id="267" r:id="rId21"/>
    <p:sldId id="281" r:id="rId22"/>
    <p:sldId id="305" r:id="rId23"/>
    <p:sldId id="306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ulia Irene Ghilardi" initials="GIG" lastIdx="14" clrIdx="0">
    <p:extLst>
      <p:ext uri="{19B8F6BF-5375-455C-9EA6-DF929625EA0E}">
        <p15:presenceInfo xmlns:p15="http://schemas.microsoft.com/office/powerpoint/2012/main" userId="S-1-5-21-3366766030-4177022296-3432442078-13275" providerId="AD"/>
      </p:ext>
    </p:extLst>
  </p:cmAuthor>
  <p:cmAuthor id="2" name="Cinzia Colombo" initials="CC" lastIdx="2" clrIdx="1">
    <p:extLst>
      <p:ext uri="{19B8F6BF-5375-455C-9EA6-DF929625EA0E}">
        <p15:presenceInfo xmlns:p15="http://schemas.microsoft.com/office/powerpoint/2012/main" userId="Cinzia Colomb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79A7AC"/>
    <a:srgbClr val="5E7779"/>
    <a:srgbClr val="FF6666"/>
    <a:srgbClr val="B5DAD1"/>
    <a:srgbClr val="9CABAD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6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E0145-AC01-456A-97F9-62A13E4D05BD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C8C1D-DFE0-4C3B-851C-7184D769B9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0191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6662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164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080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7285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139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64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970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792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2663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462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8966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020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099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484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474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648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C1757-F069-1543-A1B4-4E009AD0143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15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040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084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397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291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848936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23BD1C8-D0AC-8440-7473-5C1ADBB48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776027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ACEB2F-3A73-D17B-17C5-94BDEEEF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A197F03-675F-071B-B9CF-A5ECD3715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ED2DBD1-FD3A-2ABE-DEB9-78C137BAE3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43334" y="427105"/>
            <a:ext cx="6172200" cy="513880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772861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>
            <a:extLst>
              <a:ext uri="{FF2B5EF4-FFF2-40B4-BE49-F238E27FC236}">
                <a16:creationId xmlns:a16="http://schemas.microsoft.com/office/drawing/2014/main" id="{3F516F64-75E9-8FC3-1A47-F97C5DA97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13345" y="417581"/>
            <a:ext cx="6172200" cy="51483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4DEA5AB-1B05-7D51-321F-4BEE1A7C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8A6D20C1-2874-A304-6BA7-277223245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DAFF4A-A984-118B-79FF-EB10D6939F3A}"/>
              </a:ext>
            </a:extLst>
          </p:cNvPr>
          <p:cNvSpPr txBox="1"/>
          <p:nvPr userDrawn="1"/>
        </p:nvSpPr>
        <p:spPr>
          <a:xfrm>
            <a:off x="1448790" y="6531429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9224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303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39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963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232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424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304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060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663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107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404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9196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sv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97E54-9FA8-41C0-933D-2CF7A0D4016A}" type="datetimeFigureOut">
              <a:rPr lang="it-IT" smtClean="0"/>
              <a:t>10/09/2024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CE286-BDD8-4947-B4B1-56B8ACFDC7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569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B7A7A24-BACF-7779-3310-8384FAE1E620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6E6CF0-7475-453C-64DE-5869A7D60BE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0967829" y="316611"/>
            <a:ext cx="945747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5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9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tempos.min-saude.pt/#/instituicoe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apple.com/ch/app/urgences-vaud-by-medigo/id1091227650?l=fr-FR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111.nhs.uk/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D8EE3D1-33C4-F66F-9BBA-7382915B93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11146"/>
            <a:ext cx="12191999" cy="684685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B0F6C68-374E-CD45-75C6-A598D4F129F5}"/>
              </a:ext>
            </a:extLst>
          </p:cNvPr>
          <p:cNvSpPr txBox="1"/>
          <p:nvPr/>
        </p:nvSpPr>
        <p:spPr>
          <a:xfrm>
            <a:off x="7679094" y="4886967"/>
            <a:ext cx="41459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8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WP4 – Use case 2: patients’ involvement</a:t>
            </a:r>
            <a:br>
              <a:rPr lang="en-US" sz="2400" b="1" dirty="0">
                <a:solidFill>
                  <a:srgbClr val="FF6666"/>
                </a:solidFill>
              </a:rPr>
            </a:b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it-IT" sz="20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</a:t>
            </a:r>
            <a:r>
              <a:rPr lang="it-IT" sz="20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2024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B0F6C68-374E-CD45-75C6-A598D4F129F5}"/>
              </a:ext>
            </a:extLst>
          </p:cNvPr>
          <p:cNvSpPr txBox="1"/>
          <p:nvPr/>
        </p:nvSpPr>
        <p:spPr>
          <a:xfrm>
            <a:off x="255036" y="5017596"/>
            <a:ext cx="4497355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Cinzia Colombo </a:t>
            </a:r>
            <a:br>
              <a:rPr lang="it-IT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Istituto di Ricerche Farmacologiche Mario Negri</a:t>
            </a:r>
            <a:br>
              <a:rPr lang="it-IT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cinzia.colombo@marionegri.it</a:t>
            </a:r>
            <a:endParaRPr lang="it-IT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15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505" t="12179" r="23586" b="11843"/>
          <a:stretch/>
        </p:blipFill>
        <p:spPr>
          <a:xfrm>
            <a:off x="5186392" y="941990"/>
            <a:ext cx="6131434" cy="345212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l="26061" t="24837" r="25758" b="13300"/>
          <a:stretch/>
        </p:blipFill>
        <p:spPr>
          <a:xfrm>
            <a:off x="450522" y="653351"/>
            <a:ext cx="5977556" cy="4317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Rettangolo 3"/>
          <p:cNvSpPr/>
          <p:nvPr/>
        </p:nvSpPr>
        <p:spPr>
          <a:xfrm>
            <a:off x="3944706" y="4708864"/>
            <a:ext cx="24833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Translated</a:t>
            </a:r>
            <a:r>
              <a:rPr kumimoji="0" lang="it-IT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11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into</a:t>
            </a:r>
            <a:r>
              <a:rPr kumimoji="0" lang="it-IT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English </a:t>
            </a:r>
            <a:r>
              <a:rPr kumimoji="0" lang="it-IT" sz="11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automatically</a:t>
            </a: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728265" y="5031152"/>
            <a:ext cx="52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Website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  <a:hlinkClick r:id="rId4"/>
              </a:rPr>
              <a:t>https://tempos.min-saude.pt/#/instituicoes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9234768" y="150820"/>
            <a:ext cx="1824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5E777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Portugal </a:t>
            </a:r>
          </a:p>
        </p:txBody>
      </p:sp>
      <p:sp>
        <p:nvSpPr>
          <p:cNvPr id="7" name="Rettangolo 6"/>
          <p:cNvSpPr/>
          <p:nvPr/>
        </p:nvSpPr>
        <p:spPr>
          <a:xfrm>
            <a:off x="805142" y="5541165"/>
            <a:ext cx="104011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can check the average waiting times for medical consultations by Hospitals and Primary Care Unit. The methodology to estimate waiting times involves: 1) calculating the arithmetic mean of all consultations that occurred in the last two hours up to the update time; 2) updating the data every 5 minutes.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4EFCF320-E409-DE14-1DFA-CB2884AD158E}"/>
              </a:ext>
            </a:extLst>
          </p:cNvPr>
          <p:cNvSpPr/>
          <p:nvPr/>
        </p:nvSpPr>
        <p:spPr>
          <a:xfrm>
            <a:off x="533285" y="92118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eCream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survey 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659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26491" t="15086" r="28115" b="4361"/>
          <a:stretch/>
        </p:blipFill>
        <p:spPr>
          <a:xfrm>
            <a:off x="4972610" y="218101"/>
            <a:ext cx="6222245" cy="6329466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09550" y="6342676"/>
            <a:ext cx="101928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https://apps.apple.com/ch/app/urgences-vaud-by-medigo/id1091227650?l=fr-FR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4" name="Rettangolo 3"/>
          <p:cNvSpPr/>
          <p:nvPr/>
        </p:nvSpPr>
        <p:spPr>
          <a:xfrm>
            <a:off x="626719" y="605090"/>
            <a:ext cx="392872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5E777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Switzerland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Centre </a:t>
            </a:r>
            <a:r>
              <a:rPr kumimoji="0" lang="it-IT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Hospitalier</a:t>
            </a:r>
            <a:r>
              <a:rPr kumimoji="0" lang="it-IT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Universitaire</a:t>
            </a:r>
            <a:r>
              <a:rPr kumimoji="0" lang="it-IT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Vaudois</a:t>
            </a:r>
            <a:endParaRPr kumimoji="0" lang="it-IT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52565" y="2404767"/>
            <a:ext cx="447703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Follow in real time how busy the canton's emergency centers for non-life-threatening emergencies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Enabling you to choose the most appropriate to your needs: "low" (green), "moderate" (yellow) or "high" (red)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Recommending the best center according to your location, your mode of transport and waiting time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Quickly find the right treatment adapted to your needs with our specialties covered: Medicine Hand Arm Wrist, Pediatrics, Ophthalmology, Gynecology and Maternity.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 advantage of our advice to avoid waiting and save precious time when you're in pain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Benefit from personalized support by calling the specialists before you go to the emergency 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6D1CD8F-9783-9B4C-BAEF-59FB1D03B274}"/>
              </a:ext>
            </a:extLst>
          </p:cNvPr>
          <p:cNvSpPr/>
          <p:nvPr/>
        </p:nvSpPr>
        <p:spPr>
          <a:xfrm>
            <a:off x="626719" y="143425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eCream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survey 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65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927" y="157191"/>
            <a:ext cx="9210262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available</a:t>
            </a:r>
            <a:r>
              <a:rPr lang="it-IT" sz="4400" b="1" dirty="0"/>
              <a:t> </a:t>
            </a:r>
          </a:p>
        </p:txBody>
      </p:sp>
      <p:sp>
        <p:nvSpPr>
          <p:cNvPr id="4" name="Rettangolo 3"/>
          <p:cNvSpPr/>
          <p:nvPr/>
        </p:nvSpPr>
        <p:spPr>
          <a:xfrm>
            <a:off x="901927" y="773272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Symptoms checkers and self-triage tools</a:t>
            </a:r>
            <a:endParaRPr kumimoji="0" lang="it-IT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901927" y="1357516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5E77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examples</a:t>
            </a:r>
            <a:endParaRPr lang="it-IT" dirty="0">
              <a:solidFill>
                <a:srgbClr val="5E77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07922AE-68A0-4FF2-A6B4-4E3B82F39B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83" t="16374" r="34632" b="12123"/>
          <a:stretch/>
        </p:blipFill>
        <p:spPr>
          <a:xfrm>
            <a:off x="322729" y="1970942"/>
            <a:ext cx="4196618" cy="3410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7D31BFE-01DB-E77C-2A78-83A24CE207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952" t="13599" r="35497" b="6667"/>
          <a:stretch/>
        </p:blipFill>
        <p:spPr>
          <a:xfrm>
            <a:off x="4247375" y="1234937"/>
            <a:ext cx="4212598" cy="5468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7540A3A-90DB-A80F-59CE-B5D5EC8ED0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294" t="10326" r="41544" b="9020"/>
          <a:stretch/>
        </p:blipFill>
        <p:spPr>
          <a:xfrm>
            <a:off x="8121740" y="1482754"/>
            <a:ext cx="3564728" cy="4876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ttangolo 7"/>
          <p:cNvSpPr/>
          <p:nvPr/>
        </p:nvSpPr>
        <p:spPr>
          <a:xfrm>
            <a:off x="799279" y="5870050"/>
            <a:ext cx="1619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https://111.nhs.uk/</a:t>
            </a:r>
            <a:endParaRPr 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962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1112" t="13793" r="1869" b="11145"/>
          <a:stretch/>
        </p:blipFill>
        <p:spPr>
          <a:xfrm>
            <a:off x="609600" y="1851018"/>
            <a:ext cx="10955144" cy="4767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ttangolo 4"/>
          <p:cNvSpPr/>
          <p:nvPr/>
        </p:nvSpPr>
        <p:spPr>
          <a:xfrm>
            <a:off x="711508" y="5968319"/>
            <a:ext cx="40155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https://www.ramsayservices.fr/symptom-checker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927" y="157191"/>
            <a:ext cx="9210262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available</a:t>
            </a:r>
            <a:r>
              <a:rPr lang="it-IT" sz="4400" b="1" dirty="0"/>
              <a:t> </a:t>
            </a:r>
          </a:p>
        </p:txBody>
      </p:sp>
      <p:sp>
        <p:nvSpPr>
          <p:cNvPr id="7" name="Rettangolo 6"/>
          <p:cNvSpPr/>
          <p:nvPr/>
        </p:nvSpPr>
        <p:spPr>
          <a:xfrm>
            <a:off x="901927" y="773272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Symptoms checkers and self-triage tools</a:t>
            </a:r>
            <a:endParaRPr kumimoji="0" lang="it-IT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901927" y="1358311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5E77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examples</a:t>
            </a:r>
            <a:endParaRPr lang="it-IT" dirty="0">
              <a:solidFill>
                <a:srgbClr val="5E77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90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927" y="157191"/>
            <a:ext cx="9210262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available</a:t>
            </a:r>
            <a:r>
              <a:rPr lang="it-IT" sz="4400" b="1" dirty="0"/>
              <a:t> </a:t>
            </a:r>
          </a:p>
        </p:txBody>
      </p:sp>
      <p:sp>
        <p:nvSpPr>
          <p:cNvPr id="4" name="Rettangolo 3"/>
          <p:cNvSpPr/>
          <p:nvPr/>
        </p:nvSpPr>
        <p:spPr>
          <a:xfrm>
            <a:off x="901927" y="710330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Symptoms checkers and self-triage tools</a:t>
            </a:r>
            <a:endParaRPr kumimoji="0" lang="it-IT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901927" y="1113422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5E77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examples</a:t>
            </a:r>
            <a:endParaRPr lang="it-IT" dirty="0">
              <a:solidFill>
                <a:srgbClr val="5E77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 l="27593" t="13040" r="32428" b="3530"/>
          <a:stretch/>
        </p:blipFill>
        <p:spPr>
          <a:xfrm>
            <a:off x="1131999" y="1464383"/>
            <a:ext cx="4594841" cy="53936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4"/>
          <a:srcRect l="25859" t="12656" r="25107" b="14377"/>
          <a:stretch/>
        </p:blipFill>
        <p:spPr>
          <a:xfrm>
            <a:off x="5956912" y="1464383"/>
            <a:ext cx="5575641" cy="46670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ttangolo 6"/>
          <p:cNvSpPr/>
          <p:nvPr/>
        </p:nvSpPr>
        <p:spPr>
          <a:xfrm>
            <a:off x="6436660" y="6131469"/>
            <a:ext cx="4787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https://myhealth.alberta.ca/health/Pages/conditions.aspx?hwid=hwsxchk</a:t>
            </a:r>
          </a:p>
        </p:txBody>
      </p:sp>
    </p:spTree>
    <p:extLst>
      <p:ext uri="{BB962C8B-B14F-4D97-AF65-F5344CB8AC3E}">
        <p14:creationId xmlns:p14="http://schemas.microsoft.com/office/powerpoint/2010/main" val="3945294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64" y="328887"/>
            <a:ext cx="9547411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already</a:t>
            </a:r>
            <a:r>
              <a:rPr lang="it-IT" sz="4400" b="1" dirty="0"/>
              <a:t> </a:t>
            </a:r>
            <a:r>
              <a:rPr lang="it-IT" sz="4400" b="1" dirty="0" err="1"/>
              <a:t>known</a:t>
            </a:r>
            <a:endParaRPr lang="it-IT" sz="4400" dirty="0"/>
          </a:p>
        </p:txBody>
      </p:sp>
      <p:sp>
        <p:nvSpPr>
          <p:cNvPr id="4" name="Rettangolo 3"/>
          <p:cNvSpPr/>
          <p:nvPr/>
        </p:nvSpPr>
        <p:spPr>
          <a:xfrm>
            <a:off x="618565" y="1190682"/>
            <a:ext cx="10784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Symptoms checkers and self-triage tools</a:t>
            </a:r>
            <a:endParaRPr kumimoji="0" lang="it-IT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5921" y="1987196"/>
            <a:ext cx="10369829" cy="341632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Diagnostic accur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variable and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</a:p>
          <a:p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Reliance upon symptom checkers could pose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significant patient safety hazards</a:t>
            </a:r>
          </a:p>
          <a:p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Algorithm-based triage tended to be more risk averse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that of health professionals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Limited evidence on patients’ compliance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online triage advice.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DDDF929-1E76-9ED9-370F-82C68BCD3158}"/>
              </a:ext>
            </a:extLst>
          </p:cNvPr>
          <p:cNvSpPr txBox="1"/>
          <p:nvPr/>
        </p:nvSpPr>
        <p:spPr>
          <a:xfrm>
            <a:off x="825920" y="5667318"/>
            <a:ext cx="1036983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Digital and online symptom checkers and health assessment/triage services for urgent health problems: </a:t>
            </a:r>
            <a:r>
              <a:rPr lang="en-GB" sz="12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systematic review</a:t>
            </a:r>
            <a:r>
              <a:rPr lang="en-GB" sz="1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BMJ Open. 2019 Aug 1;9(8):e027743; The diagnostic and triage accuracy of digital and online symptom checker tools: </a:t>
            </a:r>
            <a:r>
              <a:rPr lang="en-GB" sz="12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systematic review</a:t>
            </a:r>
            <a:r>
              <a:rPr lang="en-GB" sz="1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NPJ Digit Med. 2022 Aug 17;5(1):118;  Triage and Diagnostic Accuracy of Online Symptom Checkers: </a:t>
            </a:r>
            <a:r>
              <a:rPr lang="en-GB" sz="12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Systematic Review</a:t>
            </a:r>
            <a:r>
              <a:rPr lang="en-GB" sz="1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J Med Internet Res. 2023 Jun 2;25:e43803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249947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35393" y="1983649"/>
            <a:ext cx="9539233" cy="15993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595959"/>
                </a:solidFill>
              </a:rPr>
              <a:t>Generally high levels of satisfaction </a:t>
            </a:r>
            <a:r>
              <a:rPr lang="en-US" sz="2400" dirty="0">
                <a:solidFill>
                  <a:srgbClr val="595959"/>
                </a:solidFill>
              </a:rPr>
              <a:t>from patients and health professionals</a:t>
            </a:r>
          </a:p>
          <a:p>
            <a:endParaRPr lang="en-US" sz="200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595959"/>
                </a:solidFill>
              </a:rPr>
              <a:t>Users are often </a:t>
            </a:r>
            <a:r>
              <a:rPr lang="en-US" sz="2400" b="1" dirty="0">
                <a:solidFill>
                  <a:srgbClr val="595959"/>
                </a:solidFill>
              </a:rPr>
              <a:t>younger, female, more highly educated and technologically literate</a:t>
            </a:r>
            <a:r>
              <a:rPr lang="en-US" sz="2400" dirty="0">
                <a:solidFill>
                  <a:srgbClr val="595959"/>
                </a:solidFill>
              </a:rPr>
              <a:t>, potentially impacting </a:t>
            </a:r>
            <a:r>
              <a:rPr lang="en-US" sz="2400" b="1" dirty="0">
                <a:solidFill>
                  <a:srgbClr val="595959"/>
                </a:solidFill>
              </a:rPr>
              <a:t>digital divide and health equity</a:t>
            </a:r>
            <a:r>
              <a:rPr lang="en-US" sz="2400" dirty="0">
                <a:solidFill>
                  <a:srgbClr val="595959"/>
                </a:solidFill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 dirty="0">
              <a:solidFill>
                <a:srgbClr val="595959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dirty="0">
              <a:solidFill>
                <a:srgbClr val="595959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595959"/>
                </a:solidFill>
              </a:rPr>
              <a:t>Improvements are needed toward a more </a:t>
            </a:r>
            <a:r>
              <a:rPr lang="en-US" sz="2400" b="1" dirty="0">
                <a:solidFill>
                  <a:srgbClr val="595959"/>
                </a:solidFill>
              </a:rPr>
              <a:t>patient-centered approach</a:t>
            </a:r>
            <a:r>
              <a:rPr lang="en-US" sz="2000" dirty="0">
                <a:solidFill>
                  <a:srgbClr val="595959"/>
                </a:solidFill>
              </a:rPr>
              <a:t>.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dk1"/>
              </a:solidFill>
            </a:endParaRPr>
          </a:p>
          <a:p>
            <a:pPr>
              <a:lnSpc>
                <a:spcPct val="100000"/>
              </a:lnSpc>
            </a:pPr>
            <a:r>
              <a:rPr lang="en-GB" sz="1200" b="1" i="1" dirty="0">
                <a:solidFill>
                  <a:schemeClr val="tx1"/>
                </a:solidFill>
                <a:ea typeface="Calibri" panose="020F0502020204030204" pitchFamily="34" charset="0"/>
              </a:rPr>
              <a:t>A scoping review on the use and usefulness of online symptom checkers and triage systems</a:t>
            </a:r>
            <a:r>
              <a:rPr lang="en-GB" sz="1200" i="1" dirty="0">
                <a:solidFill>
                  <a:schemeClr val="tx1"/>
                </a:solidFill>
                <a:ea typeface="Calibri" panose="020F0502020204030204" pitchFamily="34" charset="0"/>
              </a:rPr>
              <a:t>: How to proceed? </a:t>
            </a:r>
            <a:r>
              <a:rPr lang="it-IT" sz="1200" i="1" dirty="0">
                <a:solidFill>
                  <a:schemeClr val="tx1"/>
                </a:solidFill>
                <a:ea typeface="Calibri" panose="020F0502020204030204" pitchFamily="34" charset="0"/>
              </a:rPr>
              <a:t>Front </a:t>
            </a:r>
            <a:r>
              <a:rPr lang="it-IT" sz="1200" i="1" dirty="0" err="1">
                <a:solidFill>
                  <a:schemeClr val="tx1"/>
                </a:solidFill>
                <a:ea typeface="Calibri" panose="020F0502020204030204" pitchFamily="34" charset="0"/>
              </a:rPr>
              <a:t>Med</a:t>
            </a:r>
            <a:r>
              <a:rPr lang="it-IT" sz="1200" i="1" dirty="0">
                <a:solidFill>
                  <a:schemeClr val="tx1"/>
                </a:solidFill>
                <a:ea typeface="Calibri" panose="020F0502020204030204" pitchFamily="34" charset="0"/>
              </a:rPr>
              <a:t> (Lausanne). 2023 </a:t>
            </a:r>
            <a:r>
              <a:rPr lang="it-IT" sz="1200" i="1" dirty="0" err="1">
                <a:solidFill>
                  <a:schemeClr val="tx1"/>
                </a:solidFill>
                <a:ea typeface="Calibri" panose="020F0502020204030204" pitchFamily="34" charset="0"/>
              </a:rPr>
              <a:t>Jan</a:t>
            </a:r>
            <a:r>
              <a:rPr lang="it-IT" sz="1200" i="1" dirty="0">
                <a:solidFill>
                  <a:schemeClr val="tx1"/>
                </a:solidFill>
                <a:ea typeface="Calibri" panose="020F0502020204030204" pitchFamily="34" charset="0"/>
              </a:rPr>
              <a:t> 6;9:1040926. </a:t>
            </a:r>
          </a:p>
        </p:txBody>
      </p:sp>
      <p:sp>
        <p:nvSpPr>
          <p:cNvPr id="5" name="Rettangolo 4"/>
          <p:cNvSpPr/>
          <p:nvPr/>
        </p:nvSpPr>
        <p:spPr>
          <a:xfrm>
            <a:off x="668843" y="1187909"/>
            <a:ext cx="10784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Symptoms checkers and self-triage tools</a:t>
            </a:r>
            <a:endParaRPr kumimoji="0" lang="it-IT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43" y="203862"/>
            <a:ext cx="9547411" cy="588417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already</a:t>
            </a:r>
            <a:r>
              <a:rPr lang="it-IT" sz="4400" b="1" dirty="0"/>
              <a:t> </a:t>
            </a:r>
            <a:r>
              <a:rPr lang="it-IT" sz="4400" b="1" dirty="0" err="1"/>
              <a:t>known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465211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64" y="328887"/>
            <a:ext cx="9547411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already</a:t>
            </a:r>
            <a:r>
              <a:rPr lang="it-IT" sz="4400" b="1" dirty="0"/>
              <a:t> </a:t>
            </a:r>
            <a:r>
              <a:rPr lang="it-IT" sz="4400" b="1" dirty="0" err="1"/>
              <a:t>known</a:t>
            </a:r>
            <a:endParaRPr lang="it-IT" sz="4400" dirty="0"/>
          </a:p>
        </p:txBody>
      </p:sp>
      <p:sp>
        <p:nvSpPr>
          <p:cNvPr id="4" name="Rettangolo 3"/>
          <p:cNvSpPr/>
          <p:nvPr/>
        </p:nvSpPr>
        <p:spPr>
          <a:xfrm>
            <a:off x="703729" y="991668"/>
            <a:ext cx="10784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Symptoms checkers and self-triage tools</a:t>
            </a:r>
            <a:endParaRPr kumimoji="0" lang="it-IT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96200" y="1654450"/>
            <a:ext cx="10999598" cy="480900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en-US" sz="105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research 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needed to 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validate triage and diagnostic accuracy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Large-scale primary studies, based upon real-world data, are warranted 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demonstrate the performance of these technologies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Heterogeneity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studies and triage systems 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challenge</a:t>
            </a:r>
          </a:p>
          <a:p>
            <a:endParaRPr lang="en-US" sz="24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studies should aim to use a 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methodology and agreed standard for evaluation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1400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1100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1400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1400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200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en-GB" sz="1200" b="1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diagnostic and triage accuracy of digital and online symptom checker tools: a systematic review. NPJ Digit Med. 2022 Aug 17;5(1):118;  Triage and Diagnostic Accuracy of Online Symptom Checkers: Systematic Review. J Med Internet Res. 2023 Jun 2;25:e43803</a:t>
            </a:r>
            <a:endParaRPr lang="it-IT" sz="1200" i="1" dirty="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18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104" y="499595"/>
            <a:ext cx="9586780" cy="1325563"/>
          </a:xfrm>
        </p:spPr>
        <p:txBody>
          <a:bodyPr/>
          <a:lstStyle/>
          <a:p>
            <a:r>
              <a:rPr lang="en-US" sz="4400" b="1" dirty="0"/>
              <a:t>eCREAM app: how to develop it?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46750" y="1540305"/>
            <a:ext cx="10241202" cy="30459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tabLst>
                <a:tab pos="179388" algn="l"/>
              </a:tabLst>
            </a:pPr>
            <a:endParaRPr lang="en-US" sz="16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tabLst>
                <a:tab pos="179388" algn="l"/>
              </a:tabLs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up of a multidisciplinary group with 2/3 patient representatives 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discussing pivotal decisions</a:t>
            </a:r>
          </a:p>
          <a:p>
            <a:pPr>
              <a:tabLst>
                <a:tab pos="179388" algn="l"/>
              </a:tabLst>
            </a:pPr>
            <a:endParaRPr lang="en-US" sz="240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tabLst>
                <a:tab pos="179388" algn="l"/>
              </a:tabLs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groups, interviews or surveys to citizen, patient representatives 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know their needs in order to develop the app/web 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(pre)</a:t>
            </a:r>
          </a:p>
          <a:p>
            <a:pPr>
              <a:tabLst>
                <a:tab pos="179388" algn="l"/>
              </a:tabLst>
            </a:pPr>
            <a:endParaRPr lang="en-US" sz="240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tabLst>
                <a:tab pos="179388" algn="l"/>
              </a:tabLs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groups, interviews or surveys to citizen, patient representatives 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usability, clarity, usefulness of the app/web 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(post)</a:t>
            </a:r>
          </a:p>
          <a:p>
            <a:pPr marL="0" indent="0">
              <a:buNone/>
            </a:pPr>
            <a:endParaRPr lang="en-US" sz="1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711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15" y="257549"/>
            <a:ext cx="9586780" cy="1325563"/>
          </a:xfrm>
        </p:spPr>
        <p:txBody>
          <a:bodyPr/>
          <a:lstStyle/>
          <a:p>
            <a:r>
              <a:rPr lang="en-US" sz="4400" b="1" dirty="0"/>
              <a:t>Contacts with citizen and patient representatives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50915" y="1803588"/>
            <a:ext cx="10818842" cy="445172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sz="14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Philip </a:t>
            </a:r>
            <a:r>
              <a:rPr lang="it-IT" sz="2400" b="1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Goldenberg</a:t>
            </a: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(UK)</a:t>
            </a:r>
            <a:endParaRPr lang="en-US" sz="24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EUPATI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European Patients’ Academy on Therapeutic Innovation (ECRIN)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EPF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European Patients’ Forum (ECRIN)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Union of Greek Patients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i="1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Cittadinanzattiva</a:t>
            </a: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oncological patient groups, HIV advocacy groups, rare disease patient groups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(Italy)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Individuals who would like to get involved from the patient's side</a:t>
            </a:r>
            <a:r>
              <a:rPr lang="en-US" sz="2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(Poland, Switzerland)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4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034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69" y="418989"/>
            <a:ext cx="9210262" cy="837629"/>
          </a:xfrm>
        </p:spPr>
        <p:txBody>
          <a:bodyPr/>
          <a:lstStyle/>
          <a:p>
            <a:r>
              <a:rPr lang="it-IT" sz="4400" b="1" dirty="0"/>
              <a:t>Disclosure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 txBox="1">
            <a:spLocks/>
          </p:cNvSpPr>
          <p:nvPr/>
        </p:nvSpPr>
        <p:spPr>
          <a:xfrm>
            <a:off x="1773069" y="2928128"/>
            <a:ext cx="8474173" cy="12860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E77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 have no financial or economic conflict of interest in relation to this presentation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5E777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163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104" y="207207"/>
            <a:ext cx="9586780" cy="925793"/>
          </a:xfrm>
        </p:spPr>
        <p:txBody>
          <a:bodyPr/>
          <a:lstStyle/>
          <a:p>
            <a:r>
              <a:rPr lang="en-US" sz="4400" b="1" dirty="0"/>
              <a:t>Some questions </a:t>
            </a:r>
            <a:br>
              <a:rPr lang="en-US" sz="4400" b="1" dirty="0"/>
            </a:br>
            <a:endParaRPr lang="en-US" sz="2800" dirty="0">
              <a:solidFill>
                <a:srgbClr val="5E777A"/>
              </a:solidFill>
              <a:ea typeface="+mn-ea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53961" y="1717775"/>
            <a:ext cx="10056491" cy="30459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sz="1100" dirty="0">
              <a:solidFill>
                <a:srgbClr val="79A7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of the two options </a:t>
            </a:r>
          </a:p>
          <a:p>
            <a:pPr lvl="1"/>
            <a:r>
              <a:rPr lang="en-US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app/website with information on ED, how it works….information on primary health services available</a:t>
            </a:r>
          </a:p>
          <a:p>
            <a:pPr lvl="1"/>
            <a:r>
              <a:rPr lang="en-US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app/website with a symptoms’ checker and a self-triage tool</a:t>
            </a:r>
          </a:p>
          <a:p>
            <a:pPr marL="179388" lvl="1" indent="0">
              <a:buNone/>
            </a:pPr>
            <a:r>
              <a:rPr lang="en-US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more useful? Why?</a:t>
            </a:r>
          </a:p>
          <a:p>
            <a:endParaRPr lang="en-US" sz="105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main issues to be addressed? </a:t>
            </a:r>
            <a:endParaRPr lang="en-US" sz="24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5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key information are needed in the app/web?</a:t>
            </a:r>
          </a:p>
          <a:p>
            <a:endParaRPr lang="en-US" sz="105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disseminate it?</a:t>
            </a:r>
          </a:p>
          <a:p>
            <a:endParaRPr lang="en-US" sz="105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suggestions and comments?</a:t>
            </a:r>
          </a:p>
          <a:p>
            <a:pPr marL="0" indent="0">
              <a:buNone/>
            </a:pPr>
            <a:endParaRPr lang="en-US" sz="18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857104" y="1133000"/>
            <a:ext cx="6437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a citizen/patient perspective….</a:t>
            </a:r>
            <a:endParaRPr lang="it-IT" sz="2800" b="1" dirty="0">
              <a:solidFill>
                <a:srgbClr val="FF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338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BDA6FB5-C5D7-E337-54AF-7192CA5018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320" t="-786" r="-6132" b="52654"/>
          <a:stretch/>
        </p:blipFill>
        <p:spPr>
          <a:xfrm>
            <a:off x="225287" y="2490445"/>
            <a:ext cx="11046546" cy="436755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1523BC-C72D-54D6-EAB8-509F933DA9FB}"/>
              </a:ext>
            </a:extLst>
          </p:cNvPr>
          <p:cNvSpPr txBox="1"/>
          <p:nvPr/>
        </p:nvSpPr>
        <p:spPr>
          <a:xfrm>
            <a:off x="7726017" y="2459029"/>
            <a:ext cx="4280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</a:rPr>
              <a:t>THANK YOU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FOR YOUR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ATTENTION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F123300-CB1E-538B-329C-41D8A1A5230C}"/>
              </a:ext>
            </a:extLst>
          </p:cNvPr>
          <p:cNvSpPr txBox="1"/>
          <p:nvPr/>
        </p:nvSpPr>
        <p:spPr>
          <a:xfrm>
            <a:off x="7726017" y="4411760"/>
            <a:ext cx="428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6666"/>
                </a:solidFill>
                <a:latin typeface="Arial" panose="020B0604020202020204" pitchFamily="34" charset="0"/>
              </a:rPr>
              <a:t>eCREAM@marionegri.it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C983C7-E156-D7EB-CB47-8E34198D7E7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07" y="535646"/>
            <a:ext cx="3282675" cy="114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52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logo&#10;&#10;Descrizione generata automaticamente">
            <a:extLst>
              <a:ext uri="{FF2B5EF4-FFF2-40B4-BE49-F238E27FC236}">
                <a16:creationId xmlns:a16="http://schemas.microsoft.com/office/drawing/2014/main" id="{37CABDEC-BB1D-6671-148F-5CAE3D2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2"/>
            <a:ext cx="12201924" cy="68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4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386" y="220206"/>
            <a:ext cx="9210262" cy="837629"/>
          </a:xfrm>
        </p:spPr>
        <p:txBody>
          <a:bodyPr/>
          <a:lstStyle/>
          <a:p>
            <a:r>
              <a:rPr lang="it-IT" sz="4400" b="1" dirty="0" err="1"/>
              <a:t>Overview</a:t>
            </a:r>
            <a:endParaRPr lang="it-IT" sz="4400" b="1" dirty="0"/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 txBox="1">
            <a:spLocks/>
          </p:cNvSpPr>
          <p:nvPr/>
        </p:nvSpPr>
        <p:spPr>
          <a:xfrm>
            <a:off x="928244" y="1188780"/>
            <a:ext cx="10519108" cy="54646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5E77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  <a:r>
              <a:rPr lang="en-US" dirty="0">
                <a:solidFill>
                  <a:srgbClr val="5E77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5E77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UC2 dashboard for citizen</a:t>
            </a:r>
          </a:p>
          <a:p>
            <a:r>
              <a:rPr lang="en-US" b="1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</a:t>
            </a:r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app/website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dirty="0">
                <a:solidFill>
                  <a:srgbClr val="79A7AC"/>
                </a:solidFill>
              </a:rPr>
              <a:t>what needs does it intend to meet?</a:t>
            </a:r>
          </a:p>
          <a:p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available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en-US" b="1" dirty="0">
                <a:solidFill>
                  <a:srgbClr val="79A7AC"/>
                </a:solidFill>
              </a:rPr>
              <a:t>findings from the eCREAM survey </a:t>
            </a:r>
          </a:p>
          <a:p>
            <a:pPr lvl="1"/>
            <a:r>
              <a:rPr lang="en-US" b="1" dirty="0">
                <a:solidFill>
                  <a:srgbClr val="79A7AC"/>
                </a:solidFill>
              </a:rPr>
              <a:t>symptoms checkers and self-triage tools </a:t>
            </a:r>
          </a:p>
          <a:p>
            <a:pPr marL="265113" lvl="1" indent="-265113"/>
            <a:r>
              <a:rPr lang="en-US" sz="28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already known: </a:t>
            </a:r>
          </a:p>
          <a:p>
            <a:pPr lvl="1"/>
            <a:r>
              <a:rPr lang="en-US" b="1" dirty="0">
                <a:solidFill>
                  <a:srgbClr val="79A7AC"/>
                </a:solidFill>
              </a:rPr>
              <a:t>symptoms checkers and self-triage tools: accuracy and use</a:t>
            </a:r>
          </a:p>
          <a:p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 app/website: </a:t>
            </a:r>
            <a:r>
              <a:rPr lang="en-US" sz="2400" b="1" dirty="0">
                <a:solidFill>
                  <a:srgbClr val="79A7AC"/>
                </a:solidFill>
              </a:rPr>
              <a:t>how to develop it?</a:t>
            </a:r>
          </a:p>
          <a:p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Contacts with citizen and patient representatives</a:t>
            </a:r>
          </a:p>
          <a:p>
            <a:r>
              <a:rPr lang="en-US" sz="24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ome questions </a:t>
            </a:r>
          </a:p>
        </p:txBody>
      </p:sp>
    </p:spTree>
    <p:extLst>
      <p:ext uri="{BB962C8B-B14F-4D97-AF65-F5344CB8AC3E}">
        <p14:creationId xmlns:p14="http://schemas.microsoft.com/office/powerpoint/2010/main" val="4191810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09" y="598207"/>
            <a:ext cx="9210262" cy="1325563"/>
          </a:xfrm>
        </p:spPr>
        <p:txBody>
          <a:bodyPr/>
          <a:lstStyle/>
          <a:p>
            <a:r>
              <a:rPr lang="it-IT" sz="4400" b="1" dirty="0" err="1"/>
              <a:t>Aim</a:t>
            </a:r>
            <a:endParaRPr lang="it-IT" sz="4400" b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87847" y="2639844"/>
            <a:ext cx="9964465" cy="106147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with citizens and patients a dashboard/app to</a:t>
            </a:r>
            <a:r>
              <a:rPr lang="en-US" sz="36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decide whether and where to go to an Emergency Department (ED)</a:t>
            </a:r>
          </a:p>
        </p:txBody>
      </p:sp>
    </p:spTree>
    <p:extLst>
      <p:ext uri="{BB962C8B-B14F-4D97-AF65-F5344CB8AC3E}">
        <p14:creationId xmlns:p14="http://schemas.microsoft.com/office/powerpoint/2010/main" val="1067959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104" y="410143"/>
            <a:ext cx="9586780" cy="1325563"/>
          </a:xfrm>
        </p:spPr>
        <p:txBody>
          <a:bodyPr/>
          <a:lstStyle/>
          <a:p>
            <a:r>
              <a:rPr lang="en-US" sz="4400" b="1" dirty="0"/>
              <a:t>eCREAM app: what needs?</a:t>
            </a:r>
            <a:br>
              <a:rPr lang="en-US" sz="4400" b="1" dirty="0"/>
            </a:br>
            <a:endParaRPr lang="en-US" sz="4400" dirty="0">
              <a:solidFill>
                <a:srgbClr val="5E777A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05399" y="2058847"/>
            <a:ext cx="10198035" cy="410527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sz="1800" dirty="0">
              <a:solidFill>
                <a:srgbClr val="79A7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r>
              <a:rPr lang="en-US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App/website with information on </a:t>
            </a:r>
          </a:p>
          <a:p>
            <a:pPr marL="804863" indent="-268288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 of an ED and how it works</a:t>
            </a:r>
          </a:p>
          <a:p>
            <a:pPr marL="804863" indent="-268288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information on symptoms’ severity</a:t>
            </a:r>
          </a:p>
          <a:p>
            <a:pPr marL="804863" indent="-268288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on primary health services available</a:t>
            </a:r>
          </a:p>
          <a:p>
            <a:pPr marL="514350" indent="-514350">
              <a:buAutoNum type="arabicPeriod"/>
            </a:pPr>
            <a:endParaRPr lang="en-US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 Symptoms’ checker and a self-triage tool</a:t>
            </a:r>
          </a:p>
        </p:txBody>
      </p:sp>
      <p:sp>
        <p:nvSpPr>
          <p:cNvPr id="4" name="Rettangolo 3"/>
          <p:cNvSpPr/>
          <p:nvPr/>
        </p:nvSpPr>
        <p:spPr>
          <a:xfrm>
            <a:off x="857104" y="1388143"/>
            <a:ext cx="3211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main options</a:t>
            </a:r>
            <a:endParaRPr lang="it-IT" sz="2800" b="1" dirty="0">
              <a:solidFill>
                <a:srgbClr val="FF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179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280" y="203110"/>
            <a:ext cx="9210262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available</a:t>
            </a:r>
            <a:r>
              <a:rPr lang="it-IT" sz="4400" b="1" dirty="0"/>
              <a:t>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120393" y="2025629"/>
            <a:ext cx="10278507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apps and/or websites aimed at citizens: </a:t>
            </a:r>
          </a:p>
          <a:p>
            <a:r>
              <a:rPr lang="en-US" sz="28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apps, 20 websites, 4 both.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 n.2</a:t>
            </a: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Greece</a:t>
            </a: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app – </a:t>
            </a:r>
            <a:r>
              <a:rPr lang="it-IT" sz="16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it-IT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applicable</a:t>
            </a:r>
            <a:r>
              <a:rPr lang="it-IT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  <a:r>
              <a:rPr lang="it-IT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discussions for 24/7 open EDs in Athens in October.</a:t>
            </a:r>
            <a:endParaRPr lang="it-IT" sz="1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Italy</a:t>
            </a: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n.22</a:t>
            </a: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Polonia n.1 </a:t>
            </a: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Portugal n.2</a:t>
            </a: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Slovenia n.1</a:t>
            </a:r>
          </a:p>
          <a:p>
            <a:pPr marL="457200" indent="-188913">
              <a:buFont typeface="Arial" panose="020B0604020202020204" pitchFamily="34" charset="0"/>
              <a:buChar char="•"/>
            </a:pPr>
            <a:r>
              <a:rPr lang="it-IT" sz="2400" b="1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Switzerland</a:t>
            </a:r>
            <a:r>
              <a:rPr lang="it-IT" sz="2400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n.1</a:t>
            </a:r>
            <a:endParaRPr lang="it-IT" sz="2800" b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12280" y="1192376"/>
            <a:ext cx="5456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Findings</a:t>
            </a:r>
            <a:r>
              <a:rPr lang="it-IT" sz="28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eCREAM </a:t>
            </a:r>
            <a:r>
              <a:rPr lang="it-IT" sz="2800" b="1" dirty="0" err="1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</a:t>
            </a:r>
            <a:endParaRPr lang="it-IT" sz="2800" b="1" dirty="0">
              <a:solidFill>
                <a:srgbClr val="FF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605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6F1156E-A075-B64B-1791-0E3033382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491" y="0"/>
            <a:ext cx="7647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52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927" y="157191"/>
            <a:ext cx="9210262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available</a:t>
            </a:r>
            <a:r>
              <a:rPr lang="it-IT" sz="4400" b="1" dirty="0"/>
              <a:t> </a:t>
            </a:r>
          </a:p>
        </p:txBody>
      </p:sp>
      <p:sp>
        <p:nvSpPr>
          <p:cNvPr id="4" name="Rettangolo 3"/>
          <p:cNvSpPr/>
          <p:nvPr/>
        </p:nvSpPr>
        <p:spPr>
          <a:xfrm>
            <a:off x="901927" y="773272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eCream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survey 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6094728-DFED-F731-C89D-D934149C0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87" y="1482754"/>
            <a:ext cx="11193226" cy="5529551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4EA4A396-FBEA-06C4-CFD1-9C59723C7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914" y="3429000"/>
            <a:ext cx="1732382" cy="307220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E39DB88D-A4F0-7968-9DD4-4BCAA0C6E0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1986" y="3429000"/>
            <a:ext cx="1730249" cy="3072205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47AB6081-CDCC-C633-54C0-DDC5A17B7A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4924" y="3429000"/>
            <a:ext cx="1730249" cy="3072205"/>
          </a:xfrm>
          <a:prstGeom prst="rect">
            <a:avLst/>
          </a:prstGeom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D11D9A61-F036-32B1-D266-1216BBA167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7862" y="3429000"/>
            <a:ext cx="1681179" cy="30722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8B4C5D-E833-2998-5F59-3F0A30816E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11731" y="3429000"/>
            <a:ext cx="1730249" cy="3072205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D5752BDA-A255-9B68-4298-93408FCF2A36}"/>
              </a:ext>
            </a:extLst>
          </p:cNvPr>
          <p:cNvSpPr/>
          <p:nvPr/>
        </p:nvSpPr>
        <p:spPr>
          <a:xfrm>
            <a:off x="9234768" y="150820"/>
            <a:ext cx="15728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5E777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France </a:t>
            </a:r>
          </a:p>
        </p:txBody>
      </p:sp>
    </p:spTree>
    <p:extLst>
      <p:ext uri="{BB962C8B-B14F-4D97-AF65-F5344CB8AC3E}">
        <p14:creationId xmlns:p14="http://schemas.microsoft.com/office/powerpoint/2010/main" val="2376834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927" y="157191"/>
            <a:ext cx="9210262" cy="1325563"/>
          </a:xfrm>
        </p:spPr>
        <p:txBody>
          <a:bodyPr/>
          <a:lstStyle/>
          <a:p>
            <a:r>
              <a:rPr lang="it-IT" sz="4400" b="1" dirty="0" err="1"/>
              <a:t>What</a:t>
            </a:r>
            <a:r>
              <a:rPr lang="it-IT" sz="4400" b="1" dirty="0"/>
              <a:t> </a:t>
            </a:r>
            <a:r>
              <a:rPr lang="it-IT" sz="4400" b="1" dirty="0" err="1"/>
              <a:t>is</a:t>
            </a:r>
            <a:r>
              <a:rPr lang="it-IT" sz="4400" b="1" dirty="0"/>
              <a:t> </a:t>
            </a:r>
            <a:r>
              <a:rPr lang="it-IT" sz="4400" b="1" dirty="0" err="1"/>
              <a:t>available</a:t>
            </a:r>
            <a:r>
              <a:rPr lang="it-IT" sz="4400" b="1" dirty="0"/>
              <a:t>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012979F-C712-92C0-ED52-D36294D3A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t="5449" r="9354" b="6380"/>
          <a:stretch>
            <a:fillRect/>
          </a:stretch>
        </p:blipFill>
        <p:spPr bwMode="auto">
          <a:xfrm>
            <a:off x="1583223" y="1351676"/>
            <a:ext cx="9025553" cy="505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37452AB8-C996-3668-2EE7-218A98400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3146" y="741966"/>
            <a:ext cx="1905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Lazio </a:t>
            </a:r>
            <a:r>
              <a:rPr kumimoji="0" lang="it-IT" alt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endParaRPr kumimoji="0" lang="it-IT" alt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704CF44-6713-BDF0-1184-220959C804F2}"/>
              </a:ext>
            </a:extLst>
          </p:cNvPr>
          <p:cNvSpPr/>
          <p:nvPr/>
        </p:nvSpPr>
        <p:spPr>
          <a:xfrm>
            <a:off x="9234768" y="150820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5E777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Italy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5E777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C300782-3485-FC51-1276-BC3E9F99D122}"/>
              </a:ext>
            </a:extLst>
          </p:cNvPr>
          <p:cNvSpPr/>
          <p:nvPr/>
        </p:nvSpPr>
        <p:spPr>
          <a:xfrm>
            <a:off x="901927" y="773272"/>
            <a:ext cx="10784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eCream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66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survey 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9729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>
            <a:latin typeface="Montserra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1122</Words>
  <Application>Microsoft Office PowerPoint</Application>
  <PresentationFormat>Widescreen</PresentationFormat>
  <Paragraphs>160</Paragraphs>
  <Slides>22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Montserrat</vt:lpstr>
      <vt:lpstr>Tema di Office</vt:lpstr>
      <vt:lpstr>1_Tema di Office</vt:lpstr>
      <vt:lpstr>Presentazione standard di PowerPoint</vt:lpstr>
      <vt:lpstr>Disclosure</vt:lpstr>
      <vt:lpstr>Overview</vt:lpstr>
      <vt:lpstr>Aim</vt:lpstr>
      <vt:lpstr>eCREAM app: what needs? </vt:lpstr>
      <vt:lpstr>What is available </vt:lpstr>
      <vt:lpstr>Presentazione standard di PowerPoint</vt:lpstr>
      <vt:lpstr>What is available </vt:lpstr>
      <vt:lpstr>What is available </vt:lpstr>
      <vt:lpstr>Presentazione standard di PowerPoint</vt:lpstr>
      <vt:lpstr>Presentazione standard di PowerPoint</vt:lpstr>
      <vt:lpstr>What is available </vt:lpstr>
      <vt:lpstr>What is available </vt:lpstr>
      <vt:lpstr>What is available </vt:lpstr>
      <vt:lpstr>What is already known</vt:lpstr>
      <vt:lpstr>What is already known</vt:lpstr>
      <vt:lpstr>What is already known</vt:lpstr>
      <vt:lpstr>eCREAM app: how to develop it?</vt:lpstr>
      <vt:lpstr>Contacts with citizen and patient representatives</vt:lpstr>
      <vt:lpstr>Some questions  </vt:lpstr>
      <vt:lpstr>Presentazione standard di PowerPoint</vt:lpstr>
      <vt:lpstr>Presentazione standard di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Cinzia Colombo</dc:creator>
  <cp:lastModifiedBy>Cinzia Colombo</cp:lastModifiedBy>
  <cp:revision>161</cp:revision>
  <dcterms:created xsi:type="dcterms:W3CDTF">2024-08-30T09:12:43Z</dcterms:created>
  <dcterms:modified xsi:type="dcterms:W3CDTF">2024-09-09T23:08:33Z</dcterms:modified>
</cp:coreProperties>
</file>